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03-06T01:47:13.5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820F011-6AD3-4DF8-974C-DAB1106987A3}" emma:medium="tactile" emma:mode="ink">
          <msink:context xmlns:msink="http://schemas.microsoft.com/ink/2010/main" type="writingRegion" rotatedBoundingBox="6234,6080 6249,6080 6249,6095 6234,6095"/>
        </emma:interpretation>
      </emma:emma>
    </inkml:annotationXML>
    <inkml:traceGroup>
      <inkml:annotationXML>
        <emma:emma xmlns:emma="http://www.w3.org/2003/04/emma" version="1.0">
          <emma:interpretation id="{605E60EB-9E31-471E-B7E2-D81D07AB3E02}" emma:medium="tactile" emma:mode="ink">
            <msink:context xmlns:msink="http://schemas.microsoft.com/ink/2010/main" type="paragraph" rotatedBoundingBox="6234,6080 6249,6080 6249,6095 6234,60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64BB08-79B5-4BFE-9776-F1A11DE1D4F3}" emma:medium="tactile" emma:mode="ink">
              <msink:context xmlns:msink="http://schemas.microsoft.com/ink/2010/main" type="line" rotatedBoundingBox="6234,6080 6249,6080 6249,6095 6234,6095"/>
            </emma:interpretation>
          </emma:emma>
        </inkml:annotationXML>
        <inkml:traceGroup>
          <inkml:annotationXML>
            <emma:emma xmlns:emma="http://www.w3.org/2003/04/emma" version="1.0">
              <emma:interpretation id="{4A346443-A19C-4599-9EEC-70CEB4792263}" emma:medium="tactile" emma:mode="ink">
                <msink:context xmlns:msink="http://schemas.microsoft.com/ink/2010/main" type="inkWord" rotatedBoundingBox="6234,6080 6249,6080 6249,6095 6234,6095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v</emma:literal>
                </emma:interpretation>
                <emma:interpretation id="interp2" emma:lang="en-US" emma:confidence="0">
                  <emma:literal>}</emma:literal>
                </emma:interpretation>
                <emma:interpretation id="interp3" emma:lang="en-US" emma:confidence="0">
                  <emma:literal>w</emma:literal>
                </emma:interpretation>
                <emma:interpretation id="interp4" emma:lang="en-US" emma:confidence="0">
                  <emma:literal>3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9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1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5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0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2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03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5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41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FFAEA-C7B5-4A64-82FF-E860ECE88712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37EFE-0C21-47AA-84D8-D8B213A66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03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Kinetics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Study of Reaction Rates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32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Rate?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rate of a process in the amount of progress that has been made, divided by the time required to achieve that progress.</a:t>
                </a:r>
              </a:p>
              <a:p>
                <a:r>
                  <a:rPr lang="en-US" dirty="0" smtClean="0"/>
                  <a:t>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𝑑𝑖𝑠𝑡𝑎𝑛𝑐𝑒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𝑡𝑖𝑚𝑒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Example:  You travel 102 miles in 2.00 hours</a:t>
                </a:r>
              </a:p>
              <a:p>
                <a:r>
                  <a:rPr lang="en-US" dirty="0" smtClean="0"/>
                  <a:t>Average Speed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102 </m:t>
                        </m:r>
                        <m:r>
                          <a:rPr lang="en-US" b="0" i="1" smtClean="0">
                            <a:latin typeface="Cambria Math"/>
                          </a:rPr>
                          <m:t>𝑚𝑖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2.00 </m:t>
                        </m:r>
                        <m:r>
                          <a:rPr lang="en-US" b="0" i="1" smtClean="0">
                            <a:latin typeface="Cambria Math"/>
                          </a:rPr>
                          <m:t>h𝑟</m:t>
                        </m:r>
                      </m:den>
                    </m:f>
                  </m:oMath>
                </a14:m>
                <a:r>
                  <a:rPr lang="en-US" dirty="0" smtClean="0"/>
                  <a:t> = 51.0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𝑚𝑖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h𝑟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26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Rate of a Chemical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chemical reaction, we can define “progress” as the consumption of a reactant </a:t>
            </a:r>
            <a:r>
              <a:rPr lang="en-US" dirty="0" smtClean="0"/>
              <a:t>or </a:t>
            </a:r>
            <a:r>
              <a:rPr lang="en-US" dirty="0" smtClean="0"/>
              <a:t>the formation of a product.</a:t>
            </a:r>
          </a:p>
          <a:p>
            <a:r>
              <a:rPr lang="en-US" dirty="0" smtClean="0"/>
              <a:t>To measure this progress, we measure how much a reactant concentration decreases in a given period of time, or how much a product concentration increases in a given period of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26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Rate of a Chemical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not everything in a chemical reaction is changing at the same rate.</a:t>
            </a:r>
          </a:p>
          <a:p>
            <a:r>
              <a:rPr lang="en-US" dirty="0" smtClean="0"/>
              <a:t>2A(g) + 3B(g) </a:t>
            </a:r>
            <a:r>
              <a:rPr lang="en-US" dirty="0" smtClean="0">
                <a:sym typeface="Wingdings" pitchFamily="2" charset="2"/>
              </a:rPr>
              <a:t> C(g) + 4D(g)</a:t>
            </a:r>
          </a:p>
          <a:p>
            <a:r>
              <a:rPr lang="en-US" dirty="0" smtClean="0">
                <a:sym typeface="Wingdings" pitchFamily="2" charset="2"/>
              </a:rPr>
              <a:t>Suppose the concentration of substance A is decreasing at the rate of 0.40 </a:t>
            </a:r>
            <a:r>
              <a:rPr lang="en-US" dirty="0" err="1" smtClean="0">
                <a:sym typeface="Wingdings" pitchFamily="2" charset="2"/>
              </a:rPr>
              <a:t>mol</a:t>
            </a:r>
            <a:r>
              <a:rPr lang="en-US" dirty="0" smtClean="0">
                <a:sym typeface="Wingdings" pitchFamily="2" charset="2"/>
              </a:rPr>
              <a:t>/ L s.  What is happening to the other concentrations?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06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Rate of a Chemical Reaction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2A(g) + 3B(g) </a:t>
                </a:r>
                <a:r>
                  <a:rPr lang="en-US" dirty="0" smtClean="0">
                    <a:sym typeface="Wingdings" pitchFamily="2" charset="2"/>
                  </a:rPr>
                  <a:t> C(g) + 4D(g)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= -0.40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= -0.60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= 0.20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= 0.80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897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Standardizing the Rate of a Chemical Reaction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2A(g) + 3B(g) </a:t>
                </a:r>
                <a:r>
                  <a:rPr lang="en-US" dirty="0" smtClean="0">
                    <a:sym typeface="Wingdings" pitchFamily="2" charset="2"/>
                  </a:rPr>
                  <a:t> C(g) + 4D(g)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Rate  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sym typeface="Wingdings" pitchFamily="2" charset="2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2∆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 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All of the above expressions give the same result.</a:t>
                </a:r>
              </a:p>
              <a:p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(</m:t>
                    </m:r>
                    <m:r>
                      <m:rPr>
                        <m:nor/>
                      </m:rPr>
                      <a:rPr lang="en-US" b="0" i="0" dirty="0" smtClean="0"/>
                      <m:t>-</m:t>
                    </m:r>
                    <m:r>
                      <a:rPr lang="en-US" b="0" i="0" smtClean="0">
                        <a:latin typeface="Cambria Math"/>
                      </a:rPr>
                      <m:t>0.40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𝐿</m:t>
                        </m:r>
                        <m:r>
                          <a:rPr lang="en-US" b="0" i="1" dirty="0" smtClean="0">
                            <a:latin typeface="Cambria Math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 smtClean="0"/>
                  <a:t>) = 0.20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(-0.60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 smtClean="0"/>
                  <a:t>) = 0.20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/>
              <p14:cNvContentPartPr/>
              <p14:nvPr/>
            </p14:nvContentPartPr>
            <p14:xfrm>
              <a:off x="2244556" y="2188887"/>
              <a:ext cx="360" cy="3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32676" y="2177007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9958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Standardizing the Rate of a Chemical Reaction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2A(g) + 3B(g) </a:t>
                </a:r>
                <a:r>
                  <a:rPr lang="en-US" dirty="0" smtClean="0">
                    <a:sym typeface="Wingdings" pitchFamily="2" charset="2"/>
                  </a:rPr>
                  <a:t> C(g) + 4D(g)</a:t>
                </a:r>
              </a:p>
              <a:p>
                <a:r>
                  <a:rPr lang="en-US" dirty="0" smtClean="0">
                    <a:sym typeface="Wingdings" pitchFamily="2" charset="2"/>
                  </a:rPr>
                  <a:t>Rate  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  <a:sym typeface="Wingdings" pitchFamily="2" charset="2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2∆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 = 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</a:rPr>
                          <m:t>[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  <m:r>
                          <a:rPr lang="en-US" b="0" i="1" smtClean="0">
                            <a:latin typeface="Cambria Math"/>
                          </a:rPr>
                          <m:t>]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4∆</m:t>
                        </m:r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>
                    <a:sym typeface="Wingdings" pitchFamily="2" charset="2"/>
                  </a:rPr>
                  <a:t>Rate = 0.20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>
                  <a:sym typeface="Wingdings" pitchFamily="2" charset="2"/>
                </a:endParaRPr>
              </a:p>
              <a:p>
                <a:r>
                  <a:rPr lang="en-US" dirty="0" smtClean="0">
                    <a:sym typeface="Wingdings" pitchFamily="2" charset="2"/>
                  </a:rPr>
                  <a:t>Rate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ym typeface="Wingdings" pitchFamily="2" charset="2"/>
                  </a:rPr>
                  <a:t> (0.80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dirty="0" smtClean="0">
                    <a:sym typeface="Wingdings" pitchFamily="2" charset="2"/>
                  </a:rPr>
                  <a:t>)</a:t>
                </a:r>
                <a:r>
                  <a:rPr lang="en-US" dirty="0" smtClean="0">
                    <a:sym typeface="Wingdings" pitchFamily="2" charset="2"/>
                  </a:rPr>
                  <a:t> = 0.20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sym typeface="Wingdings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𝑚𝑜𝑙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sym typeface="Wingdings" pitchFamily="2" charset="2"/>
                          </a:rPr>
                          <m:t>𝑠</m:t>
                        </m:r>
                      </m:den>
                    </m:f>
                  </m:oMath>
                </a14:m>
                <a:endParaRPr lang="en-US" dirty="0" smtClean="0">
                  <a:sym typeface="Wingdings" pitchFamily="2" charset="2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95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 Rate from Concentration Measurements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1226573"/>
              </p:ext>
            </p:extLst>
          </p:nvPr>
        </p:nvGraphicFramePr>
        <p:xfrm>
          <a:off x="457200" y="160020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 (Seconds)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0.566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0.094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265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518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Chemical Kinetics</vt:lpstr>
      <vt:lpstr>What is a Rate?</vt:lpstr>
      <vt:lpstr>The Rate of a Chemical Reaction</vt:lpstr>
      <vt:lpstr>The Rate of a Chemical Reaction</vt:lpstr>
      <vt:lpstr>The Rate of a Chemical Reaction</vt:lpstr>
      <vt:lpstr>Standardizing the Rate of a Chemical Reaction</vt:lpstr>
      <vt:lpstr>Standardizing the Rate of a Chemical Reaction</vt:lpstr>
      <vt:lpstr>Reaction Rate from Concentration Measurements</vt:lpstr>
    </vt:vector>
  </TitlesOfParts>
  <Company>Alamo Colleges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Kinetics</dc:title>
  <dc:creator>Palo Alto College</dc:creator>
  <cp:lastModifiedBy>Dale</cp:lastModifiedBy>
  <cp:revision>12</cp:revision>
  <dcterms:created xsi:type="dcterms:W3CDTF">2013-02-26T22:44:02Z</dcterms:created>
  <dcterms:modified xsi:type="dcterms:W3CDTF">2013-03-18T14:36:30Z</dcterms:modified>
</cp:coreProperties>
</file>